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66" r:id="rId2"/>
    <p:sldId id="257" r:id="rId3"/>
    <p:sldId id="258" r:id="rId4"/>
    <p:sldId id="259" r:id="rId5"/>
    <p:sldId id="264" r:id="rId6"/>
    <p:sldId id="260" r:id="rId7"/>
    <p:sldId id="261" r:id="rId8"/>
    <p:sldId id="262" r:id="rId9"/>
    <p:sldId id="263" r:id="rId10"/>
    <p:sldId id="273" r:id="rId11"/>
    <p:sldId id="267"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74" autoAdjust="0"/>
  </p:normalViewPr>
  <p:slideViewPr>
    <p:cSldViewPr snapToGrid="0" snapToObjects="1">
      <p:cViewPr>
        <p:scale>
          <a:sx n="77" d="100"/>
          <a:sy n="77" d="100"/>
        </p:scale>
        <p:origin x="1206"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3032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Good day all, I am Onimisi David Adidi. I am a student in the course </a:t>
            </a:r>
            <a:r>
              <a:rPr lang="en" sz="1200" b="0" dirty="0">
                <a:latin typeface="Roboto Light"/>
                <a:ea typeface="Roboto Light"/>
              </a:rPr>
              <a:t>BAN6800: Business Analytics Capstone</a:t>
            </a:r>
            <a:r>
              <a:rPr lang="en-US" dirty="0"/>
              <a:t>. Here is my presentation on T-Mobile USA Customer Churn Prediction Model Results. Today, we’ll review the findings of our predictive model, the business problem we addressed, and actionable recommendations for reducing churn and enhancing customer retention.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A446C7-E1EF-3F27-5F42-2DB6E8F54E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06701E-862F-C41C-FE7E-A1769564C49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15B13505-F435-DC1F-D434-220CBD4084E0}"/>
              </a:ext>
            </a:extLst>
          </p:cNvPr>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In Conclusion, it can be said that our developed predictive model will help in minimizing the churn. This paper makes the following recommendations which when implemented by the firm will assist it reach its goal of having a churn rate of 15%.</a:t>
            </a:r>
            <a:endParaRPr lang="en-US" dirty="0"/>
          </a:p>
        </p:txBody>
      </p:sp>
      <p:sp>
        <p:nvSpPr>
          <p:cNvPr id="4" name="Slide Number Placeholder 3">
            <a:extLst>
              <a:ext uri="{FF2B5EF4-FFF2-40B4-BE49-F238E27FC236}">
                <a16:creationId xmlns:a16="http://schemas.microsoft.com/office/drawing/2014/main" id="{2CB73CC1-F03B-16BA-E7D2-8C6E2C90B0E4}"/>
              </a:ext>
            </a:extLst>
          </p:cNvPr>
          <p:cNvSpPr>
            <a:spLocks noGrp="1"/>
          </p:cNvSpPr>
          <p:nvPr>
            <p:ph type="sldNum" sz="quarter" idx="5"/>
          </p:nvPr>
        </p:nvSpPr>
        <p:spPr/>
      </p:sp>
    </p:spTree>
    <p:extLst>
      <p:ext uri="{BB962C8B-B14F-4D97-AF65-F5344CB8AC3E}">
        <p14:creationId xmlns:p14="http://schemas.microsoft.com/office/powerpoint/2010/main" val="2601876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000000"/>
                </a:solidFill>
                <a:effectLst/>
                <a:latin typeface="__GeistSans_3a0388"/>
              </a:rPr>
              <a:t>The proposed research is designed to respond to the critical problem of customer churn in T-Mobile. Through complex data analysis, our main target is to help to achieve the goal of 15% of churn rate reduction.</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This is because customer churn rate in T-Mobile industry is high and this specifically happens to affect revenues and market share. Churn us caused by pricing, perceived service quality, and lack of personalized communication.</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This is a big improvement because our solution is based on a predictive model that reveal who is at risk among the customers. Through demographic and transactional data, we created first level features such as Monthly Tenure, Churn Value to improve the model.</a:t>
            </a:r>
            <a:endParaRPr lang="en-US" dirty="0"/>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In the prediction model, the Random Forest kept an excellent performance where it had 0.99 AUC-ROC and 99% Accuracy. This shows high predictive ability of the model in terms of customers who are likely to churn.</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Our analysis revealed that low tenure and high monthly charges are the most significant predictors of churn. New customers using more data are the most vulnerable Customers.</a:t>
            </a:r>
            <a:endParaRPr lang="en-US" dirty="0"/>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In identifying and subsequently appealing to at-risk </a:t>
            </a:r>
            <a:r>
              <a:rPr lang="en-US" b="0" i="0" dirty="0" err="1">
                <a:solidFill>
                  <a:srgbClr val="172B4D"/>
                </a:solidFill>
                <a:effectLst/>
                <a:latin typeface="Open Sans" panose="020B0606030504020204" pitchFamily="34" charset="0"/>
              </a:rPr>
              <a:t>T-mobile</a:t>
            </a:r>
            <a:r>
              <a:rPr lang="en-US" b="0" i="0" dirty="0">
                <a:solidFill>
                  <a:srgbClr val="172B4D"/>
                </a:solidFill>
                <a:effectLst/>
                <a:latin typeface="Open Sans" panose="020B0606030504020204" pitchFamily="34" charset="0"/>
              </a:rPr>
              <a:t> customers, the company will be able to save costs in a given year while increasing overall customer value and, in the process, customer loyalty, therefore achieving more profitability in the long run.</a:t>
            </a:r>
            <a:endParaRPr lang="en-US" dirty="0"/>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Among these metrics, the churn rate and its relation to customers grouped according to their risk profile enables the definition of resource allocation areas.</a:t>
            </a:r>
            <a:endParaRPr lang="en-US" dirty="0"/>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b="0" i="0" dirty="0">
                <a:solidFill>
                  <a:srgbClr val="172B4D"/>
                </a:solidFill>
                <a:effectLst/>
                <a:latin typeface="Open Sans" panose="020B0606030504020204" pitchFamily="34" charset="0"/>
              </a:rPr>
              <a:t>We suggest carrying out intensive retention strategies like loyalty programs while improving the quality of services to meet customer complaints.</a:t>
            </a:r>
            <a:endParaRPr dirty="0"/>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4334933" y="1169931"/>
            <a:ext cx="4814835" cy="4993802"/>
            <a:chOff x="4334933" y="1169931"/>
            <a:chExt cx="4814835" cy="4993802"/>
          </a:xfrm>
        </p:grpSpPr>
        <p:cxnSp>
          <p:nvCxnSpPr>
            <p:cNvPr id="17" name="Straight Connector 16"/>
            <p:cNvCxnSpPr/>
            <p:nvPr/>
          </p:nvCxnSpPr>
          <p:spPr>
            <a:xfrm flipH="1">
              <a:off x="6009259" y="1169931"/>
              <a:ext cx="3134741" cy="313474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334933" y="1348898"/>
              <a:ext cx="4814835" cy="481483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225595" y="1469269"/>
              <a:ext cx="3912054" cy="3912054"/>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5304588" y="1307856"/>
              <a:ext cx="3839412" cy="383941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707078" y="1770196"/>
              <a:ext cx="3430571" cy="3430570"/>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a:xfrm>
            <a:off x="533400" y="533400"/>
            <a:ext cx="6154713" cy="3124201"/>
          </a:xfrm>
        </p:spPr>
        <p:txBody>
          <a:bodyPr anchor="b">
            <a:normAutofit/>
          </a:bodyPr>
          <a:lstStyle>
            <a:lvl1pPr algn="l">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533400" y="3843868"/>
            <a:ext cx="4954250" cy="1913466"/>
          </a:xfrm>
        </p:spPr>
        <p:txBody>
          <a:bodyPr anchor="t">
            <a:normAutofit/>
          </a:bodyPr>
          <a:lstStyle>
            <a:lvl1pPr marL="0" indent="0" algn="l">
              <a:buNone/>
              <a:defRPr sz="20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78208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6" name="Picture Placeholder 2"/>
          <p:cNvSpPr>
            <a:spLocks noGrp="1" noChangeAspect="1"/>
          </p:cNvSpPr>
          <p:nvPr>
            <p:ph type="pic" idx="13"/>
          </p:nvPr>
        </p:nvSpPr>
        <p:spPr>
          <a:xfrm>
            <a:off x="533400" y="533400"/>
            <a:ext cx="8077200"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9" name="Text Placeholder 9"/>
          <p:cNvSpPr>
            <a:spLocks noGrp="1"/>
          </p:cNvSpPr>
          <p:nvPr>
            <p:ph type="body" sz="quarter" idx="14"/>
          </p:nvPr>
        </p:nvSpPr>
        <p:spPr>
          <a:xfrm>
            <a:off x="762002" y="3843867"/>
            <a:ext cx="7281332"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5BCAD085-E8A6-8845-BD4E-CB4CCA059FC4}" type="datetimeFigureOut">
              <a:rPr lang="en-US" smtClean="0"/>
              <a:t>1/18/2025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06759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8077200" cy="2895600"/>
          </a:xfrm>
        </p:spPr>
        <p:txBody>
          <a:bodyPr anchor="ctr">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114800"/>
            <a:ext cx="6383552" cy="1905000"/>
          </a:xfrm>
        </p:spPr>
        <p:txBody>
          <a:bodyPr anchor="ctr">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994690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283" y="533400"/>
            <a:ext cx="6859787"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66800" y="3429000"/>
            <a:ext cx="6402467" cy="4826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533400" y="4301070"/>
            <a:ext cx="6382361" cy="171873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3344263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33400" y="3429000"/>
            <a:ext cx="6382361" cy="1697400"/>
          </a:xfrm>
        </p:spPr>
        <p:txBody>
          <a:bodyPr anchor="b">
            <a:normAutofit/>
          </a:bodyPr>
          <a:lstStyle>
            <a:lvl1pPr algn="l">
              <a:defRPr sz="2800" b="0" cap="all"/>
            </a:lvl1pPr>
          </a:lstStyle>
          <a:p>
            <a:r>
              <a:rPr lang="en-US"/>
              <a:t>Click to edit Master title style</a:t>
            </a:r>
            <a:endParaRPr lang="en-US" dirty="0"/>
          </a:p>
        </p:txBody>
      </p:sp>
      <p:sp>
        <p:nvSpPr>
          <p:cNvPr id="3" name="Text Placeholder 2"/>
          <p:cNvSpPr>
            <a:spLocks noGrp="1"/>
          </p:cNvSpPr>
          <p:nvPr>
            <p:ph type="body" idx="1"/>
          </p:nvPr>
        </p:nvSpPr>
        <p:spPr>
          <a:xfrm>
            <a:off x="533400" y="5132980"/>
            <a:ext cx="6383552" cy="886819"/>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0185319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284" y="533400"/>
            <a:ext cx="6859786" cy="2895600"/>
          </a:xfrm>
        </p:spPr>
        <p:txBody>
          <a:bodyPr anchor="ctr">
            <a:normAutofit/>
          </a:bodyPr>
          <a:lstStyle>
            <a:lvl1pPr algn="l">
              <a:defRPr sz="2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533400" y="3886200"/>
            <a:ext cx="6382361" cy="1049866"/>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33400" y="4953000"/>
            <a:ext cx="6382360" cy="10668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14" name="TextBox 13"/>
          <p:cNvSpPr txBox="1"/>
          <p:nvPr/>
        </p:nvSpPr>
        <p:spPr>
          <a:xfrm>
            <a:off x="228600" y="710624"/>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7696200" y="2768601"/>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366405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7525658" cy="2895600"/>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533400" y="3928534"/>
            <a:ext cx="6382361" cy="838200"/>
          </a:xfrm>
        </p:spPr>
        <p:txBody>
          <a:bodyPr vert="horz" lIns="91440" tIns="45720" rIns="91440" bIns="45720" rtlCol="0" anchor="b">
            <a:normAutofit/>
          </a:bodyPr>
          <a:lstStyle>
            <a:lvl1pPr>
              <a:buNone/>
              <a:defRPr lang="en-US" sz="20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33400" y="4766735"/>
            <a:ext cx="6382360" cy="1253065"/>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283425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lgn="l">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1"/>
            <a:ext cx="6554867" cy="376767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76641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66406" y="533400"/>
            <a:ext cx="2044194" cy="4419600"/>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33400" y="533400"/>
            <a:ext cx="5850012" cy="5486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63456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lstStyle/>
          <a:p>
            <a:r>
              <a:rPr lang="en-US"/>
              <a:t>Click to edit Master title style</a:t>
            </a:r>
            <a:endParaRPr lang="en-US" dirty="0"/>
          </a:p>
        </p:txBody>
      </p:sp>
      <p:sp>
        <p:nvSpPr>
          <p:cNvPr id="3" name="Content Placeholder 2"/>
          <p:cNvSpPr>
            <a:spLocks noGrp="1"/>
          </p:cNvSpPr>
          <p:nvPr>
            <p:ph idx="1"/>
          </p:nvPr>
        </p:nvSpPr>
        <p:spPr>
          <a:xfrm>
            <a:off x="533400" y="533400"/>
            <a:ext cx="6554867" cy="376767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831463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3400" y="1981199"/>
            <a:ext cx="6402468" cy="2319867"/>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533400" y="4487333"/>
            <a:ext cx="6402467" cy="15324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07509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11" name="Content Placeholder 3"/>
          <p:cNvSpPr>
            <a:spLocks noGrp="1"/>
          </p:cNvSpPr>
          <p:nvPr>
            <p:ph sz="half" idx="13"/>
          </p:nvPr>
        </p:nvSpPr>
        <p:spPr>
          <a:xfrm>
            <a:off x="533400" y="533400"/>
            <a:ext cx="3949967" cy="3767667"/>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5"/>
          <p:cNvSpPr>
            <a:spLocks noGrp="1"/>
          </p:cNvSpPr>
          <p:nvPr>
            <p:ph sz="quarter" idx="4"/>
          </p:nvPr>
        </p:nvSpPr>
        <p:spPr>
          <a:xfrm>
            <a:off x="4662362" y="533400"/>
            <a:ext cx="3948238" cy="37592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526080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62001" y="533400"/>
            <a:ext cx="3716866" cy="609600"/>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3399" y="1143000"/>
            <a:ext cx="3945467" cy="3158067"/>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5016" y="566738"/>
            <a:ext cx="3764051" cy="576262"/>
          </a:xfrm>
        </p:spPr>
        <p:txBody>
          <a:bodyPr anchor="b">
            <a:noAutofit/>
          </a:bodyPr>
          <a:lstStyle>
            <a:lvl1pPr marL="0" indent="0">
              <a:buNone/>
              <a:defRPr sz="2400" b="0" cap="all">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2362" y="1143000"/>
            <a:ext cx="3956705" cy="314960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60128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33400" y="4495800"/>
            <a:ext cx="6554867" cy="1524000"/>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448597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94891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18667" y="533400"/>
            <a:ext cx="3200400" cy="1524000"/>
          </a:xfrm>
        </p:spPr>
        <p:txBody>
          <a:bodyPr anchor="b">
            <a:normAutofit/>
          </a:bodyPr>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533399" y="533400"/>
            <a:ext cx="4438755"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18667" y="2209802"/>
            <a:ext cx="32004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203267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95800" y="1447800"/>
            <a:ext cx="3563258" cy="1143000"/>
          </a:xfrm>
        </p:spPr>
        <p:txBody>
          <a:bodyPr anchor="b">
            <a:normAutofit/>
          </a:bodyPr>
          <a:lstStyle>
            <a:lvl1pPr algn="l">
              <a:defRPr sz="2400" b="0"/>
            </a:lvl1pPr>
          </a:lstStyle>
          <a:p>
            <a:r>
              <a:rPr lang="en-US"/>
              <a:t>Click to edit Master title style</a:t>
            </a:r>
            <a:endParaRPr lang="en-US" dirty="0"/>
          </a:p>
        </p:txBody>
      </p:sp>
      <p:sp>
        <p:nvSpPr>
          <p:cNvPr id="17" name="Picture Placeholder 2"/>
          <p:cNvSpPr>
            <a:spLocks noGrp="1" noChangeAspect="1"/>
          </p:cNvSpPr>
          <p:nvPr>
            <p:ph type="pic" idx="13"/>
          </p:nvPr>
        </p:nvSpPr>
        <p:spPr>
          <a:xfrm>
            <a:off x="762000" y="914400"/>
            <a:ext cx="3280974" cy="48006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496027" y="2743200"/>
            <a:ext cx="3564223" cy="2082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1/18/2025</a:t>
            </a:fld>
            <a:endParaRPr lang="en-US"/>
          </a:p>
        </p:txBody>
      </p:sp>
      <p:sp>
        <p:nvSpPr>
          <p:cNvPr id="6" name="Footer Placeholder 5"/>
          <p:cNvSpPr>
            <a:spLocks noGrp="1"/>
          </p:cNvSpPr>
          <p:nvPr>
            <p:ph type="ftr" sz="quarter" idx="11"/>
          </p:nvPr>
        </p:nvSpPr>
        <p:spPr>
          <a:xfrm>
            <a:off x="533400" y="6172200"/>
            <a:ext cx="5811724" cy="365125"/>
          </a:xfrm>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00628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670675" y="3894667"/>
            <a:ext cx="2470456" cy="2658533"/>
            <a:chOff x="6687077" y="3259666"/>
            <a:chExt cx="2981857" cy="3208867"/>
          </a:xfrm>
        </p:grpSpPr>
        <p:cxnSp>
          <p:nvCxnSpPr>
            <p:cNvPr id="8" name="Straight Connector 7"/>
            <p:cNvCxnSpPr/>
            <p:nvPr/>
          </p:nvCxnSpPr>
          <p:spPr>
            <a:xfrm flipH="1">
              <a:off x="8756120" y="3259666"/>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6687077" y="3486677"/>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7772400" y="3581400"/>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7923214" y="3433394"/>
              <a:ext cx="1739738" cy="173974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8398935" y="3985317"/>
              <a:ext cx="1264017" cy="1264016"/>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33400" y="4495800"/>
            <a:ext cx="6554867" cy="15240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533401"/>
            <a:ext cx="6554867" cy="376767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30245" y="6172203"/>
            <a:ext cx="1200463"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5BCAD085-E8A6-8845-BD4E-CB4CCA059FC4}" type="datetimeFigureOut">
              <a:rPr lang="en-US" smtClean="0"/>
              <a:t>1/18/2025</a:t>
            </a:fld>
            <a:endParaRPr lang="en-US"/>
          </a:p>
        </p:txBody>
      </p:sp>
      <p:sp>
        <p:nvSpPr>
          <p:cNvPr id="5" name="Footer Placeholder 4"/>
          <p:cNvSpPr>
            <a:spLocks noGrp="1"/>
          </p:cNvSpPr>
          <p:nvPr>
            <p:ph type="ftr" sz="quarter" idx="3"/>
          </p:nvPr>
        </p:nvSpPr>
        <p:spPr>
          <a:xfrm>
            <a:off x="533400" y="6172200"/>
            <a:ext cx="5811724"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4426" y="5578478"/>
            <a:ext cx="856907" cy="669925"/>
          </a:xfrm>
          <a:prstGeom prst="rect">
            <a:avLst/>
          </a:prstGeom>
        </p:spPr>
        <p:txBody>
          <a:bodyPr vert="horz" lIns="91440" tIns="45720" rIns="91440" bIns="45720" rtlCol="0" anchor="b"/>
          <a:lstStyle>
            <a:lvl1pPr algn="r">
              <a:defRPr sz="2800" b="0" i="0">
                <a:solidFill>
                  <a:schemeClr val="bg2">
                    <a:lumMod val="50000"/>
                  </a:schemeClr>
                </a:solidFill>
                <a:effectLst/>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9032396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3.png"/><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8.m4a"/><Relationship Id="rId7" Type="http://schemas.openxmlformats.org/officeDocument/2006/relationships/image" Target="../media/image8.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5">
            <a:alphaModFix/>
          </a:blip>
          <a:srcRect/>
          <a:stretch/>
        </p:blipFill>
        <p:spPr>
          <a:xfrm>
            <a:off x="387354" y="534986"/>
            <a:ext cx="1789909" cy="715963"/>
          </a:xfrm>
          <a:prstGeom prst="rect">
            <a:avLst/>
          </a:prstGeom>
          <a:noFill/>
          <a:ln>
            <a:noFill/>
          </a:ln>
        </p:spPr>
      </p:pic>
      <p:pic>
        <p:nvPicPr>
          <p:cNvPr id="55" name="Google Shape;55;p13"/>
          <p:cNvPicPr preferRelativeResize="0"/>
          <p:nvPr/>
        </p:nvPicPr>
        <p:blipFill>
          <a:blip r:embed="rId6">
            <a:alphaModFix/>
          </a:blip>
          <a:stretch>
            <a:fillRect/>
          </a:stretch>
        </p:blipFill>
        <p:spPr>
          <a:xfrm>
            <a:off x="-117800" y="1555749"/>
            <a:ext cx="2967964" cy="5302251"/>
          </a:xfrm>
          <a:prstGeom prst="rect">
            <a:avLst/>
          </a:prstGeom>
          <a:noFill/>
          <a:ln>
            <a:noFill/>
          </a:ln>
        </p:spPr>
      </p:pic>
      <p:sp>
        <p:nvSpPr>
          <p:cNvPr id="58" name="Google Shape;58;p13"/>
          <p:cNvSpPr txBox="1">
            <a:spLocks noGrp="1"/>
          </p:cNvSpPr>
          <p:nvPr>
            <p:ph type="subTitle" idx="1"/>
          </p:nvPr>
        </p:nvSpPr>
        <p:spPr>
          <a:xfrm>
            <a:off x="3840782" y="501801"/>
            <a:ext cx="2884773" cy="566263"/>
          </a:xfrm>
          <a:prstGeom prst="rect">
            <a:avLst/>
          </a:prstGeom>
        </p:spPr>
        <p:txBody>
          <a:bodyPr spcFirstLastPara="1" wrap="square" lIns="91425" tIns="91425" rIns="91425" bIns="91425" anchor="t" anchorCtr="0">
            <a:noAutofit/>
          </a:bodyPr>
          <a:lstStyle/>
          <a:p>
            <a:pPr marL="0" indent="0" algn="l"/>
            <a:endParaRPr lang="en-US" dirty="0"/>
          </a:p>
          <a:p>
            <a:pPr marL="0" indent="0" algn="l"/>
            <a:endParaRPr lang="en" sz="2400" dirty="0">
              <a:solidFill>
                <a:srgbClr val="000000"/>
              </a:solidFill>
              <a:latin typeface="Roboto Light"/>
              <a:ea typeface="Roboto Light"/>
              <a:cs typeface="Roboto Light"/>
            </a:endParaRPr>
          </a:p>
        </p:txBody>
      </p:sp>
      <p:sp>
        <p:nvSpPr>
          <p:cNvPr id="2" name="TextBox 1">
            <a:extLst>
              <a:ext uri="{FF2B5EF4-FFF2-40B4-BE49-F238E27FC236}">
                <a16:creationId xmlns:a16="http://schemas.microsoft.com/office/drawing/2014/main" id="{9DCB902E-0A47-4EA0-92B6-AAF7EA89461C}"/>
              </a:ext>
            </a:extLst>
          </p:cNvPr>
          <p:cNvSpPr txBox="1"/>
          <p:nvPr/>
        </p:nvSpPr>
        <p:spPr>
          <a:xfrm>
            <a:off x="3773350" y="1475448"/>
            <a:ext cx="5370650" cy="329320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4400" b="1" dirty="0">
                <a:latin typeface="Roboto Light"/>
                <a:ea typeface="Roboto Light"/>
              </a:rPr>
              <a:t>Milestone 2 Assignment: </a:t>
            </a:r>
            <a:r>
              <a:rPr lang="en-US" sz="4000" dirty="0">
                <a:latin typeface="Roboto Light"/>
                <a:ea typeface="Roboto Light"/>
              </a:rPr>
              <a:t>Business Analytics Model Results Communication</a:t>
            </a:r>
            <a:endParaRPr lang="en" sz="4000" dirty="0">
              <a:latin typeface="Roboto Light"/>
              <a:ea typeface="Roboto Light"/>
            </a:endParaRPr>
          </a:p>
        </p:txBody>
      </p:sp>
      <p:sp>
        <p:nvSpPr>
          <p:cNvPr id="7" name="TextBox 6">
            <a:extLst>
              <a:ext uri="{FF2B5EF4-FFF2-40B4-BE49-F238E27FC236}">
                <a16:creationId xmlns:a16="http://schemas.microsoft.com/office/drawing/2014/main" id="{5DBFCEE1-AC62-FEA4-8C96-84C309619D3F}"/>
              </a:ext>
            </a:extLst>
          </p:cNvPr>
          <p:cNvSpPr txBox="1"/>
          <p:nvPr/>
        </p:nvSpPr>
        <p:spPr>
          <a:xfrm>
            <a:off x="3773350" y="5901943"/>
            <a:ext cx="4983296" cy="86177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2500" b="1" dirty="0">
                <a:latin typeface="Roboto Light"/>
                <a:ea typeface="Roboto Light"/>
              </a:rPr>
              <a:t>Name: Onimisi David Adidi</a:t>
            </a:r>
          </a:p>
          <a:p>
            <a:r>
              <a:rPr lang="en" sz="2500" b="1" dirty="0">
                <a:latin typeface="Roboto Light"/>
                <a:ea typeface="Roboto Light"/>
              </a:rPr>
              <a:t>Learner ID: 149525</a:t>
            </a:r>
            <a:endParaRPr lang="en" sz="2500" dirty="0">
              <a:latin typeface="Roboto Light"/>
              <a:ea typeface="Roboto Light"/>
            </a:endParaRPr>
          </a:p>
        </p:txBody>
      </p:sp>
      <p:sp>
        <p:nvSpPr>
          <p:cNvPr id="10" name="TextBox 9">
            <a:extLst>
              <a:ext uri="{FF2B5EF4-FFF2-40B4-BE49-F238E27FC236}">
                <a16:creationId xmlns:a16="http://schemas.microsoft.com/office/drawing/2014/main" id="{EC78E8F4-9294-2565-3E25-38FF3C4A7F18}"/>
              </a:ext>
            </a:extLst>
          </p:cNvPr>
          <p:cNvSpPr txBox="1"/>
          <p:nvPr/>
        </p:nvSpPr>
        <p:spPr>
          <a:xfrm>
            <a:off x="3773350" y="434495"/>
            <a:ext cx="4983296" cy="9541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2800" b="1" dirty="0">
                <a:latin typeface="Roboto Light"/>
                <a:ea typeface="Roboto Light"/>
              </a:rPr>
              <a:t>BAN6800: Business Analytics Capstone</a:t>
            </a:r>
          </a:p>
        </p:txBody>
      </p:sp>
      <p:sp>
        <p:nvSpPr>
          <p:cNvPr id="5" name="TextBox 4">
            <a:extLst>
              <a:ext uri="{FF2B5EF4-FFF2-40B4-BE49-F238E27FC236}">
                <a16:creationId xmlns:a16="http://schemas.microsoft.com/office/drawing/2014/main" id="{7B5DC987-6E26-4683-00CF-BFE5C8C4B2DC}"/>
              </a:ext>
            </a:extLst>
          </p:cNvPr>
          <p:cNvSpPr txBox="1"/>
          <p:nvPr/>
        </p:nvSpPr>
        <p:spPr>
          <a:xfrm>
            <a:off x="3840782" y="4775889"/>
            <a:ext cx="4649272" cy="646331"/>
          </a:xfrm>
          <a:prstGeom prst="rect">
            <a:avLst/>
          </a:prstGeom>
          <a:noFill/>
        </p:spPr>
        <p:txBody>
          <a:bodyPr wrap="square">
            <a:spAutoFit/>
          </a:bodyPr>
          <a:lstStyle/>
          <a:p>
            <a:r>
              <a:rPr lang="en-US" dirty="0"/>
              <a:t>T-Mobile USA Customer Churn Prediction Model Results</a:t>
            </a:r>
            <a:endParaRPr lang="en-US" dirty="0">
              <a:latin typeface="Roboto Light" panose="02000000000000000000" pitchFamily="2" charset="0"/>
              <a:ea typeface="Roboto Light" panose="02000000000000000000" pitchFamily="2" charset="0"/>
              <a:cs typeface="Roboto Light" panose="02000000000000000000" pitchFamily="2" charset="0"/>
            </a:endParaRPr>
          </a:p>
        </p:txBody>
      </p:sp>
      <p:pic>
        <p:nvPicPr>
          <p:cNvPr id="8" name="Audio 7">
            <a:hlinkClick r:id="" action="ppaction://media"/>
            <a:extLst>
              <a:ext uri="{FF2B5EF4-FFF2-40B4-BE49-F238E27FC236}">
                <a16:creationId xmlns:a16="http://schemas.microsoft.com/office/drawing/2014/main" id="{16205C42-D6FD-E69F-AA62-15D4587E58B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37500" t="-55469" r="-137500" b="-55469"/>
          <a:stretch>
            <a:fillRect/>
          </a:stretch>
        </p:blipFill>
        <p:spPr>
          <a:xfrm>
            <a:off x="6858000" y="5357812"/>
            <a:ext cx="2286000" cy="1285875"/>
          </a:xfrm>
          <a:prstGeom prst="rect">
            <a:avLst/>
          </a:prstGeom>
        </p:spPr>
      </p:pic>
    </p:spTree>
  </p:cSld>
  <p:clrMapOvr>
    <a:masterClrMapping/>
  </p:clrMapOvr>
  <p:transition spd="slow" advTm="3479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F0816-7422-9BC9-1349-47B949F5F0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E26B68-2213-D039-0F92-82F752285660}"/>
              </a:ext>
            </a:extLst>
          </p:cNvPr>
          <p:cNvSpPr>
            <a:spLocks noGrp="1"/>
          </p:cNvSpPr>
          <p:nvPr>
            <p:ph type="title"/>
          </p:nvPr>
        </p:nvSpPr>
        <p:spPr/>
        <p:txBody>
          <a:bodyPr>
            <a:normAutofit/>
          </a:bodyPr>
          <a:lstStyle/>
          <a:p>
            <a:r>
              <a:rPr lang="en-US" dirty="0"/>
              <a:t>CONCLUSION &amp; NEXT STEPS</a:t>
            </a:r>
            <a:endParaRPr dirty="0"/>
          </a:p>
        </p:txBody>
      </p:sp>
      <p:sp>
        <p:nvSpPr>
          <p:cNvPr id="3" name="Content Placeholder 2">
            <a:extLst>
              <a:ext uri="{FF2B5EF4-FFF2-40B4-BE49-F238E27FC236}">
                <a16:creationId xmlns:a16="http://schemas.microsoft.com/office/drawing/2014/main" id="{15BA8F49-EF68-E892-6ADC-9B75A732237D}"/>
              </a:ext>
            </a:extLst>
          </p:cNvPr>
          <p:cNvSpPr>
            <a:spLocks noGrp="1"/>
          </p:cNvSpPr>
          <p:nvPr>
            <p:ph idx="1"/>
          </p:nvPr>
        </p:nvSpPr>
        <p:spPr>
          <a:xfrm>
            <a:off x="533400" y="533400"/>
            <a:ext cx="7108371" cy="3767670"/>
          </a:xfrm>
        </p:spPr>
        <p:txBody>
          <a:bodyPr/>
          <a:lstStyle/>
          <a:p>
            <a:r>
              <a:rPr lang="en-US" dirty="0"/>
              <a:t>Recap: Insights, model performance, and key recommendations.</a:t>
            </a:r>
          </a:p>
          <a:p>
            <a:r>
              <a:rPr lang="en-US" dirty="0"/>
              <a:t>Call to action: Implement retention strategies to achieve business goals.</a:t>
            </a:r>
          </a:p>
        </p:txBody>
      </p:sp>
      <p:pic>
        <p:nvPicPr>
          <p:cNvPr id="6" name="Audio 5">
            <a:hlinkClick r:id="" action="ppaction://media"/>
            <a:extLst>
              <a:ext uri="{FF2B5EF4-FFF2-40B4-BE49-F238E27FC236}">
                <a16:creationId xmlns:a16="http://schemas.microsoft.com/office/drawing/2014/main" id="{71B607C4-77C1-6735-E10F-4EA32340FA3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500" t="-55469" r="-137500" b="-55469"/>
          <a:stretch>
            <a:fillRect/>
          </a:stretch>
        </p:blipFill>
        <p:spPr>
          <a:xfrm>
            <a:off x="6858000" y="5357812"/>
            <a:ext cx="2286000" cy="1285875"/>
          </a:xfrm>
          <a:prstGeom prst="rect">
            <a:avLst/>
          </a:prstGeom>
        </p:spPr>
      </p:pic>
    </p:spTree>
    <p:extLst>
      <p:ext uri="{BB962C8B-B14F-4D97-AF65-F5344CB8AC3E}">
        <p14:creationId xmlns:p14="http://schemas.microsoft.com/office/powerpoint/2010/main" val="518688046"/>
      </p:ext>
    </p:extLst>
  </p:cSld>
  <p:clrMapOvr>
    <a:masterClrMapping/>
  </p:clrMapOvr>
  <p:transition spd="slow" advTm="2309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hank you Generic Color Omission icon ...">
            <a:extLst>
              <a:ext uri="{FF2B5EF4-FFF2-40B4-BE49-F238E27FC236}">
                <a16:creationId xmlns:a16="http://schemas.microsoft.com/office/drawing/2014/main" id="{435D905A-248C-275A-C9E3-A3587843F2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2999" y="-1"/>
            <a:ext cx="6858001"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BDC1F1A4-76B3-E03B-2CA7-50965382C6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500" t="-55469" r="-137500" b="-55469"/>
          <a:stretch>
            <a:fillRect/>
          </a:stretch>
        </p:blipFill>
        <p:spPr>
          <a:xfrm>
            <a:off x="6858000" y="5357812"/>
            <a:ext cx="2286000" cy="1285875"/>
          </a:xfrm>
          <a:prstGeom prst="rect">
            <a:avLst/>
          </a:prstGeom>
        </p:spPr>
      </p:pic>
    </p:spTree>
    <p:extLst>
      <p:ext uri="{BB962C8B-B14F-4D97-AF65-F5344CB8AC3E}">
        <p14:creationId xmlns:p14="http://schemas.microsoft.com/office/powerpoint/2010/main" val="2275354777"/>
      </p:ext>
    </p:extLst>
  </p:cSld>
  <p:clrMapOvr>
    <a:masterClrMapping/>
  </p:clrMapOvr>
  <p:transition spd="slow" advTm="1627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d fifteen percent off. Discount 15 ...">
            <a:extLst>
              <a:ext uri="{FF2B5EF4-FFF2-40B4-BE49-F238E27FC236}">
                <a16:creationId xmlns:a16="http://schemas.microsoft.com/office/drawing/2014/main" id="{0684965F-8734-5133-1A8D-4ABF26C3A2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1334" y="1617134"/>
            <a:ext cx="7281332" cy="364066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33399" y="5240866"/>
            <a:ext cx="6554867" cy="1524000"/>
          </a:xfrm>
        </p:spPr>
        <p:txBody>
          <a:bodyPr/>
          <a:lstStyle/>
          <a:p>
            <a:r>
              <a:rPr lang="en-US" dirty="0"/>
              <a:t>INTRODUCTION</a:t>
            </a:r>
            <a:endParaRPr dirty="0"/>
          </a:p>
        </p:txBody>
      </p:sp>
      <p:sp>
        <p:nvSpPr>
          <p:cNvPr id="3" name="Content Placeholder 2"/>
          <p:cNvSpPr>
            <a:spLocks noGrp="1"/>
          </p:cNvSpPr>
          <p:nvPr>
            <p:ph idx="1"/>
          </p:nvPr>
        </p:nvSpPr>
        <p:spPr>
          <a:xfrm>
            <a:off x="735766" y="270934"/>
            <a:ext cx="6554867" cy="1896534"/>
          </a:xfrm>
        </p:spPr>
        <p:txBody>
          <a:bodyPr>
            <a:normAutofit/>
          </a:bodyPr>
          <a:lstStyle/>
          <a:p>
            <a:r>
              <a:rPr lang="en-US" sz="6600" b="1" dirty="0"/>
              <a:t>GOAL:</a:t>
            </a:r>
            <a:endParaRPr sz="6600" b="1" dirty="0"/>
          </a:p>
        </p:txBody>
      </p:sp>
      <p:pic>
        <p:nvPicPr>
          <p:cNvPr id="6" name="Audio 5">
            <a:hlinkClick r:id="" action="ppaction://media"/>
            <a:extLst>
              <a:ext uri="{FF2B5EF4-FFF2-40B4-BE49-F238E27FC236}">
                <a16:creationId xmlns:a16="http://schemas.microsoft.com/office/drawing/2014/main" id="{CF3D883C-BB73-F455-3D14-ECF0165BCB9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7500" t="-55469" r="-137500" b="-55469"/>
          <a:stretch>
            <a:fillRect/>
          </a:stretch>
        </p:blipFill>
        <p:spPr>
          <a:xfrm>
            <a:off x="6858000" y="5357812"/>
            <a:ext cx="2286000" cy="1285875"/>
          </a:xfrm>
          <a:prstGeom prst="rect">
            <a:avLst/>
          </a:prstGeom>
        </p:spPr>
      </p:pic>
    </p:spTree>
  </p:cSld>
  <p:clrMapOvr>
    <a:masterClrMapping/>
  </p:clrMapOvr>
  <p:transition spd="slow" advTm="1816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PROBLEM</a:t>
            </a:r>
            <a:endParaRPr dirty="0"/>
          </a:p>
        </p:txBody>
      </p:sp>
      <p:sp>
        <p:nvSpPr>
          <p:cNvPr id="3" name="Content Placeholder 2"/>
          <p:cNvSpPr>
            <a:spLocks noGrp="1"/>
          </p:cNvSpPr>
          <p:nvPr>
            <p:ph idx="1"/>
          </p:nvPr>
        </p:nvSpPr>
        <p:spPr/>
        <p:txBody>
          <a:bodyPr/>
          <a:lstStyle/>
          <a:p>
            <a:r>
              <a:rPr lang="en-US" dirty="0"/>
              <a:t>High customer churn impacting profitability.</a:t>
            </a:r>
          </a:p>
          <a:p>
            <a:r>
              <a:rPr lang="en-US" dirty="0"/>
              <a:t>Major causes: pricing, service quality, and lack of personalization.</a:t>
            </a:r>
            <a:endParaRPr dirty="0"/>
          </a:p>
        </p:txBody>
      </p:sp>
      <p:pic>
        <p:nvPicPr>
          <p:cNvPr id="6" name="Audio 5">
            <a:hlinkClick r:id="" action="ppaction://media"/>
            <a:extLst>
              <a:ext uri="{FF2B5EF4-FFF2-40B4-BE49-F238E27FC236}">
                <a16:creationId xmlns:a16="http://schemas.microsoft.com/office/drawing/2014/main" id="{3E111E58-2AA0-7838-A506-D88F41A1A0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500" t="-55469" r="-137500" b="-55469"/>
          <a:stretch>
            <a:fillRect/>
          </a:stretch>
        </p:blipFill>
        <p:spPr>
          <a:xfrm>
            <a:off x="6858000" y="5357812"/>
            <a:ext cx="2286000" cy="1285875"/>
          </a:xfrm>
          <a:prstGeom prst="rect">
            <a:avLst/>
          </a:prstGeom>
        </p:spPr>
      </p:pic>
    </p:spTree>
  </p:cSld>
  <p:clrMapOvr>
    <a:masterClrMapping/>
  </p:clrMapOvr>
  <p:transition spd="slow" advTm="2112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SOLUTION</a:t>
            </a:r>
            <a:endParaRPr dirty="0"/>
          </a:p>
        </p:txBody>
      </p:sp>
      <p:pic>
        <p:nvPicPr>
          <p:cNvPr id="2050" name="Picture 2" descr="3D Vector of Light Bulb and Puzzle ...">
            <a:extLst>
              <a:ext uri="{FF2B5EF4-FFF2-40B4-BE49-F238E27FC236}">
                <a16:creationId xmlns:a16="http://schemas.microsoft.com/office/drawing/2014/main" id="{82174522-04BD-E302-BD9B-3738922F4A0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8201" y="2362201"/>
            <a:ext cx="4495800" cy="44958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p:txBody>
          <a:bodyPr/>
          <a:lstStyle/>
          <a:p>
            <a:r>
              <a:rPr lang="en-US" dirty="0"/>
              <a:t>Predictive model using Logistic Regression and Random Forest.</a:t>
            </a:r>
          </a:p>
          <a:p>
            <a:r>
              <a:rPr lang="en-US" dirty="0"/>
              <a:t>Integration of demographic and transaction data.</a:t>
            </a:r>
          </a:p>
          <a:p>
            <a:r>
              <a:rPr lang="en-US" dirty="0"/>
              <a:t>Features engineered: customer tenure, monthly spend.</a:t>
            </a:r>
          </a:p>
        </p:txBody>
      </p:sp>
      <p:pic>
        <p:nvPicPr>
          <p:cNvPr id="5" name="Audio 4">
            <a:hlinkClick r:id="" action="ppaction://media"/>
            <a:extLst>
              <a:ext uri="{FF2B5EF4-FFF2-40B4-BE49-F238E27FC236}">
                <a16:creationId xmlns:a16="http://schemas.microsoft.com/office/drawing/2014/main" id="{817FA157-F2CB-3A81-097C-F7333AE60B7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7500" t="-55469" r="-137500" b="-55469"/>
          <a:stretch>
            <a:fillRect/>
          </a:stretch>
        </p:blipFill>
        <p:spPr>
          <a:xfrm>
            <a:off x="6858000" y="5357812"/>
            <a:ext cx="2286000" cy="1285875"/>
          </a:xfrm>
          <a:prstGeom prst="rect">
            <a:avLst/>
          </a:prstGeom>
        </p:spPr>
      </p:pic>
    </p:spTree>
  </p:cSld>
  <p:clrMapOvr>
    <a:masterClrMapping/>
  </p:clrMapOvr>
  <p:transition spd="slow" advTm="2779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399" y="5523781"/>
            <a:ext cx="6554867" cy="1524000"/>
          </a:xfrm>
        </p:spPr>
        <p:txBody>
          <a:bodyPr/>
          <a:lstStyle/>
          <a:p>
            <a:r>
              <a:rPr lang="en-US" dirty="0"/>
              <a:t>Model PERFORMANCE</a:t>
            </a:r>
            <a:endParaRPr dirty="0"/>
          </a:p>
        </p:txBody>
      </p:sp>
      <p:sp>
        <p:nvSpPr>
          <p:cNvPr id="3" name="Content Placeholder 2"/>
          <p:cNvSpPr>
            <a:spLocks noGrp="1"/>
          </p:cNvSpPr>
          <p:nvPr>
            <p:ph idx="1"/>
          </p:nvPr>
        </p:nvSpPr>
        <p:spPr>
          <a:xfrm>
            <a:off x="0" y="86264"/>
            <a:ext cx="6554867" cy="1973376"/>
          </a:xfrm>
        </p:spPr>
        <p:txBody>
          <a:bodyPr/>
          <a:lstStyle/>
          <a:p>
            <a:r>
              <a:rPr lang="en-US" dirty="0"/>
              <a:t>Logistic Regression - Accuracy: 93%, AUC-ROC: 0.99 </a:t>
            </a:r>
          </a:p>
          <a:p>
            <a:r>
              <a:rPr lang="en-US" dirty="0"/>
              <a:t>Random Forest - Accuracy: 99%, AUC-ROC: 0.99 </a:t>
            </a:r>
          </a:p>
          <a:p>
            <a:r>
              <a:rPr lang="en-US" dirty="0"/>
              <a:t>Visuals: Confusion matrix.</a:t>
            </a:r>
          </a:p>
        </p:txBody>
      </p:sp>
      <p:pic>
        <p:nvPicPr>
          <p:cNvPr id="5" name="Content Placeholder 4">
            <a:extLst>
              <a:ext uri="{FF2B5EF4-FFF2-40B4-BE49-F238E27FC236}">
                <a16:creationId xmlns:a16="http://schemas.microsoft.com/office/drawing/2014/main" id="{8BC42D94-571B-E30B-F3E9-1FFABEBCE73E}"/>
              </a:ext>
            </a:extLst>
          </p:cNvPr>
          <p:cNvPicPr>
            <a:picLocks noChangeAspect="1"/>
          </p:cNvPicPr>
          <p:nvPr/>
        </p:nvPicPr>
        <p:blipFill>
          <a:blip r:embed="rId6"/>
          <a:stretch>
            <a:fillRect/>
          </a:stretch>
        </p:blipFill>
        <p:spPr>
          <a:xfrm>
            <a:off x="2055734" y="1685409"/>
            <a:ext cx="5032534" cy="4160107"/>
          </a:xfrm>
          <a:prstGeom prst="rect">
            <a:avLst/>
          </a:prstGeom>
        </p:spPr>
      </p:pic>
      <p:pic>
        <p:nvPicPr>
          <p:cNvPr id="6" name="Audio 5">
            <a:hlinkClick r:id="" action="ppaction://media"/>
            <a:extLst>
              <a:ext uri="{FF2B5EF4-FFF2-40B4-BE49-F238E27FC236}">
                <a16:creationId xmlns:a16="http://schemas.microsoft.com/office/drawing/2014/main" id="{E8F32774-AD49-09AB-B236-80A11C92CC0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37500" t="-55469" r="-137500" b="-55469"/>
          <a:stretch>
            <a:fillRect/>
          </a:stretch>
        </p:blipFill>
        <p:spPr>
          <a:xfrm>
            <a:off x="6858000" y="5357812"/>
            <a:ext cx="2286000" cy="1285875"/>
          </a:xfrm>
          <a:prstGeom prst="rect">
            <a:avLst/>
          </a:prstGeom>
        </p:spPr>
      </p:pic>
    </p:spTree>
    <p:custDataLst>
      <p:tags r:id="rId1"/>
    </p:custDataLst>
  </p:cSld>
  <p:clrMapOvr>
    <a:masterClrMapping/>
  </p:clrMapOvr>
  <p:transition spd="slow" advTm="4327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DATA INSIGHTS</a:t>
            </a:r>
            <a:endParaRPr dirty="0"/>
          </a:p>
        </p:txBody>
      </p:sp>
      <p:sp>
        <p:nvSpPr>
          <p:cNvPr id="3" name="Content Placeholder 2"/>
          <p:cNvSpPr>
            <a:spLocks noGrp="1"/>
          </p:cNvSpPr>
          <p:nvPr>
            <p:ph idx="1"/>
          </p:nvPr>
        </p:nvSpPr>
        <p:spPr/>
        <p:txBody>
          <a:bodyPr/>
          <a:lstStyle/>
          <a:p>
            <a:r>
              <a:rPr lang="en-US" dirty="0"/>
              <a:t>Key drivers of churn: low tenure, high monthly charges, low engagement scores.</a:t>
            </a:r>
          </a:p>
          <a:p>
            <a:r>
              <a:rPr lang="en-US" dirty="0"/>
              <a:t>High-risk segments: customers with tenure &lt;1 year and high data usage.</a:t>
            </a:r>
            <a:endParaRPr dirty="0"/>
          </a:p>
        </p:txBody>
      </p:sp>
      <p:pic>
        <p:nvPicPr>
          <p:cNvPr id="6" name="Audio 5">
            <a:hlinkClick r:id="" action="ppaction://media"/>
            <a:extLst>
              <a:ext uri="{FF2B5EF4-FFF2-40B4-BE49-F238E27FC236}">
                <a16:creationId xmlns:a16="http://schemas.microsoft.com/office/drawing/2014/main" id="{9FF2580F-55D9-C808-9083-EF2C9B0FA5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500" t="-55469" r="-137500" b="-55469"/>
          <a:stretch>
            <a:fillRect/>
          </a:stretch>
        </p:blipFill>
        <p:spPr>
          <a:xfrm>
            <a:off x="6858000" y="5357812"/>
            <a:ext cx="2286000" cy="1285875"/>
          </a:xfrm>
          <a:prstGeom prst="rect">
            <a:avLst/>
          </a:prstGeom>
        </p:spPr>
      </p:pic>
    </p:spTree>
  </p:cSld>
  <p:clrMapOvr>
    <a:masterClrMapping/>
  </p:clrMapOvr>
  <p:transition spd="slow" advTm="3268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BUSINESS VALUE</a:t>
            </a:r>
            <a:endParaRPr dirty="0"/>
          </a:p>
        </p:txBody>
      </p:sp>
      <p:sp>
        <p:nvSpPr>
          <p:cNvPr id="3" name="Content Placeholder 2"/>
          <p:cNvSpPr>
            <a:spLocks noGrp="1"/>
          </p:cNvSpPr>
          <p:nvPr>
            <p:ph idx="1"/>
          </p:nvPr>
        </p:nvSpPr>
        <p:spPr/>
        <p:txBody>
          <a:bodyPr/>
          <a:lstStyle/>
          <a:p>
            <a:r>
              <a:rPr lang="en-US" dirty="0"/>
              <a:t>Proactive retention strategies targeting at-risk customers.</a:t>
            </a:r>
          </a:p>
          <a:p>
            <a:r>
              <a:rPr lang="en-US" dirty="0"/>
              <a:t>Estimated savings from reduced churn.</a:t>
            </a:r>
          </a:p>
          <a:p>
            <a:r>
              <a:rPr lang="en-US" dirty="0"/>
              <a:t>Enhanced customer lifetime value (CLV).</a:t>
            </a:r>
            <a:endParaRPr dirty="0"/>
          </a:p>
        </p:txBody>
      </p:sp>
      <p:pic>
        <p:nvPicPr>
          <p:cNvPr id="6" name="Audio 5">
            <a:hlinkClick r:id="" action="ppaction://media"/>
            <a:extLst>
              <a:ext uri="{FF2B5EF4-FFF2-40B4-BE49-F238E27FC236}">
                <a16:creationId xmlns:a16="http://schemas.microsoft.com/office/drawing/2014/main" id="{EA8C258B-838D-A7F8-6E58-039D95C17E3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7500" t="-55469" r="-137500" b="-55469"/>
          <a:stretch>
            <a:fillRect/>
          </a:stretch>
        </p:blipFill>
        <p:spPr>
          <a:xfrm>
            <a:off x="6858000" y="5357812"/>
            <a:ext cx="2286000" cy="1285875"/>
          </a:xfrm>
          <a:prstGeom prst="rect">
            <a:avLst/>
          </a:prstGeom>
        </p:spPr>
      </p:pic>
    </p:spTree>
  </p:cSld>
  <p:clrMapOvr>
    <a:masterClrMapping/>
  </p:clrMapOvr>
  <p:transition spd="slow" advTm="1759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7155" y="1938592"/>
            <a:ext cx="4572000" cy="672737"/>
          </a:xfrm>
        </p:spPr>
        <p:txBody>
          <a:bodyPr/>
          <a:lstStyle/>
          <a:p>
            <a:r>
              <a:rPr lang="en-US" dirty="0"/>
              <a:t>DATA VISUALIZATIONS</a:t>
            </a:r>
            <a:endParaRPr dirty="0"/>
          </a:p>
        </p:txBody>
      </p:sp>
      <p:sp>
        <p:nvSpPr>
          <p:cNvPr id="3" name="Content Placeholder 2"/>
          <p:cNvSpPr>
            <a:spLocks noGrp="1"/>
          </p:cNvSpPr>
          <p:nvPr>
            <p:ph idx="1"/>
          </p:nvPr>
        </p:nvSpPr>
        <p:spPr>
          <a:xfrm>
            <a:off x="206829" y="0"/>
            <a:ext cx="7467600" cy="1793001"/>
          </a:xfrm>
        </p:spPr>
        <p:txBody>
          <a:bodyPr/>
          <a:lstStyle/>
          <a:p>
            <a:r>
              <a:rPr lang="en-US" dirty="0"/>
              <a:t>Churn distribution across the dataset.</a:t>
            </a:r>
          </a:p>
          <a:p>
            <a:r>
              <a:rPr lang="en-US" dirty="0"/>
              <a:t>Risk segmentation by customer demographic.</a:t>
            </a:r>
          </a:p>
        </p:txBody>
      </p:sp>
      <p:pic>
        <p:nvPicPr>
          <p:cNvPr id="7" name="Picture 6">
            <a:extLst>
              <a:ext uri="{FF2B5EF4-FFF2-40B4-BE49-F238E27FC236}">
                <a16:creationId xmlns:a16="http://schemas.microsoft.com/office/drawing/2014/main" id="{0C2071FD-6CC9-3A18-604A-5AB31D7133F2}"/>
              </a:ext>
            </a:extLst>
          </p:cNvPr>
          <p:cNvPicPr>
            <a:picLocks noChangeAspect="1"/>
          </p:cNvPicPr>
          <p:nvPr/>
        </p:nvPicPr>
        <p:blipFill>
          <a:blip r:embed="rId6"/>
          <a:stretch>
            <a:fillRect/>
          </a:stretch>
        </p:blipFill>
        <p:spPr>
          <a:xfrm>
            <a:off x="846667" y="1542755"/>
            <a:ext cx="3234267" cy="2425700"/>
          </a:xfrm>
          <a:prstGeom prst="rect">
            <a:avLst/>
          </a:prstGeom>
        </p:spPr>
      </p:pic>
      <p:pic>
        <p:nvPicPr>
          <p:cNvPr id="9" name="Picture 8">
            <a:extLst>
              <a:ext uri="{FF2B5EF4-FFF2-40B4-BE49-F238E27FC236}">
                <a16:creationId xmlns:a16="http://schemas.microsoft.com/office/drawing/2014/main" id="{373D9764-242B-1087-27D7-E9433EDDC33B}"/>
              </a:ext>
            </a:extLst>
          </p:cNvPr>
          <p:cNvPicPr>
            <a:picLocks noChangeAspect="1"/>
          </p:cNvPicPr>
          <p:nvPr/>
        </p:nvPicPr>
        <p:blipFill>
          <a:blip r:embed="rId7"/>
          <a:stretch>
            <a:fillRect/>
          </a:stretch>
        </p:blipFill>
        <p:spPr>
          <a:xfrm>
            <a:off x="846666" y="4298360"/>
            <a:ext cx="3234267" cy="2425700"/>
          </a:xfrm>
          <a:prstGeom prst="rect">
            <a:avLst/>
          </a:prstGeom>
        </p:spPr>
      </p:pic>
      <p:pic>
        <p:nvPicPr>
          <p:cNvPr id="11" name="Picture 10">
            <a:extLst>
              <a:ext uri="{FF2B5EF4-FFF2-40B4-BE49-F238E27FC236}">
                <a16:creationId xmlns:a16="http://schemas.microsoft.com/office/drawing/2014/main" id="{467BC3CE-478F-2A1D-83B3-23AADFD6EB68}"/>
              </a:ext>
            </a:extLst>
          </p:cNvPr>
          <p:cNvPicPr>
            <a:picLocks noChangeAspect="1"/>
          </p:cNvPicPr>
          <p:nvPr/>
        </p:nvPicPr>
        <p:blipFill>
          <a:blip r:embed="rId8"/>
          <a:stretch>
            <a:fillRect/>
          </a:stretch>
        </p:blipFill>
        <p:spPr>
          <a:xfrm>
            <a:off x="4572000" y="2599885"/>
            <a:ext cx="4391432" cy="3293574"/>
          </a:xfrm>
          <a:prstGeom prst="rect">
            <a:avLst/>
          </a:prstGeom>
        </p:spPr>
      </p:pic>
      <p:pic>
        <p:nvPicPr>
          <p:cNvPr id="13" name="Audio 12">
            <a:hlinkClick r:id="" action="ppaction://media"/>
            <a:extLst>
              <a:ext uri="{FF2B5EF4-FFF2-40B4-BE49-F238E27FC236}">
                <a16:creationId xmlns:a16="http://schemas.microsoft.com/office/drawing/2014/main" id="{43F07377-F082-6067-85C4-1A1CD56855CB}"/>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37500" t="-55469" r="-137500" b="-55469"/>
          <a:stretch>
            <a:fillRect/>
          </a:stretch>
        </p:blipFill>
        <p:spPr>
          <a:xfrm>
            <a:off x="6858000" y="5357812"/>
            <a:ext cx="2286000" cy="1285875"/>
          </a:xfrm>
          <a:prstGeom prst="rect">
            <a:avLst/>
          </a:prstGeom>
        </p:spPr>
      </p:pic>
    </p:spTree>
    <p:custDataLst>
      <p:tags r:id="rId1"/>
    </p:custDataLst>
  </p:cSld>
  <p:clrMapOvr>
    <a:masterClrMapping/>
  </p:clrMapOvr>
  <p:transition spd="slow" advTm="2028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32" presetClass="emph" presetSubtype="0" fill="hold" nodeType="clickEffect">
                                  <p:stCondLst>
                                    <p:cond delay="0"/>
                                  </p:stCondLst>
                                  <p:childTnLst>
                                    <p:animRot by="120000">
                                      <p:cBhvr>
                                        <p:cTn id="10" dur="100" fill="hold">
                                          <p:stCondLst>
                                            <p:cond delay="0"/>
                                          </p:stCondLst>
                                        </p:cTn>
                                        <p:tgtEl>
                                          <p:spTgt spid="7"/>
                                        </p:tgtEl>
                                        <p:attrNameLst>
                                          <p:attrName>r</p:attrName>
                                        </p:attrNameLst>
                                      </p:cBhvr>
                                    </p:animRot>
                                    <p:animRot by="-240000">
                                      <p:cBhvr>
                                        <p:cTn id="11" dur="200" fill="hold">
                                          <p:stCondLst>
                                            <p:cond delay="200"/>
                                          </p:stCondLst>
                                        </p:cTn>
                                        <p:tgtEl>
                                          <p:spTgt spid="7"/>
                                        </p:tgtEl>
                                        <p:attrNameLst>
                                          <p:attrName>r</p:attrName>
                                        </p:attrNameLst>
                                      </p:cBhvr>
                                    </p:animRot>
                                    <p:animRot by="240000">
                                      <p:cBhvr>
                                        <p:cTn id="12" dur="200" fill="hold">
                                          <p:stCondLst>
                                            <p:cond delay="400"/>
                                          </p:stCondLst>
                                        </p:cTn>
                                        <p:tgtEl>
                                          <p:spTgt spid="7"/>
                                        </p:tgtEl>
                                        <p:attrNameLst>
                                          <p:attrName>r</p:attrName>
                                        </p:attrNameLst>
                                      </p:cBhvr>
                                    </p:animRot>
                                    <p:animRot by="-240000">
                                      <p:cBhvr>
                                        <p:cTn id="13" dur="200" fill="hold">
                                          <p:stCondLst>
                                            <p:cond delay="600"/>
                                          </p:stCondLst>
                                        </p:cTn>
                                        <p:tgtEl>
                                          <p:spTgt spid="7"/>
                                        </p:tgtEl>
                                        <p:attrNameLst>
                                          <p:attrName>r</p:attrName>
                                        </p:attrNameLst>
                                      </p:cBhvr>
                                    </p:animRot>
                                    <p:animRot by="120000">
                                      <p:cBhvr>
                                        <p:cTn id="14" dur="200" fill="hold">
                                          <p:stCondLst>
                                            <p:cond delay="800"/>
                                          </p:stCondLst>
                                        </p:cTn>
                                        <p:tgtEl>
                                          <p:spTgt spid="7"/>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32" presetClass="emph" presetSubtype="0" fill="hold" nodeType="clickEffect">
                                  <p:stCondLst>
                                    <p:cond delay="0"/>
                                  </p:stCondLst>
                                  <p:childTnLst>
                                    <p:animRot by="120000">
                                      <p:cBhvr>
                                        <p:cTn id="18" dur="100" fill="hold">
                                          <p:stCondLst>
                                            <p:cond delay="0"/>
                                          </p:stCondLst>
                                        </p:cTn>
                                        <p:tgtEl>
                                          <p:spTgt spid="9"/>
                                        </p:tgtEl>
                                        <p:attrNameLst>
                                          <p:attrName>r</p:attrName>
                                        </p:attrNameLst>
                                      </p:cBhvr>
                                    </p:animRot>
                                    <p:animRot by="-240000">
                                      <p:cBhvr>
                                        <p:cTn id="19" dur="200" fill="hold">
                                          <p:stCondLst>
                                            <p:cond delay="200"/>
                                          </p:stCondLst>
                                        </p:cTn>
                                        <p:tgtEl>
                                          <p:spTgt spid="9"/>
                                        </p:tgtEl>
                                        <p:attrNameLst>
                                          <p:attrName>r</p:attrName>
                                        </p:attrNameLst>
                                      </p:cBhvr>
                                    </p:animRot>
                                    <p:animRot by="240000">
                                      <p:cBhvr>
                                        <p:cTn id="20" dur="200" fill="hold">
                                          <p:stCondLst>
                                            <p:cond delay="400"/>
                                          </p:stCondLst>
                                        </p:cTn>
                                        <p:tgtEl>
                                          <p:spTgt spid="9"/>
                                        </p:tgtEl>
                                        <p:attrNameLst>
                                          <p:attrName>r</p:attrName>
                                        </p:attrNameLst>
                                      </p:cBhvr>
                                    </p:animRot>
                                    <p:animRot by="-240000">
                                      <p:cBhvr>
                                        <p:cTn id="21" dur="200" fill="hold">
                                          <p:stCondLst>
                                            <p:cond delay="600"/>
                                          </p:stCondLst>
                                        </p:cTn>
                                        <p:tgtEl>
                                          <p:spTgt spid="9"/>
                                        </p:tgtEl>
                                        <p:attrNameLst>
                                          <p:attrName>r</p:attrName>
                                        </p:attrNameLst>
                                      </p:cBhvr>
                                    </p:animRot>
                                    <p:animRot by="120000">
                                      <p:cBhvr>
                                        <p:cTn id="22" dur="200" fill="hold">
                                          <p:stCondLst>
                                            <p:cond delay="80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OUR RECOMMENDATIONS</a:t>
            </a:r>
            <a:endParaRPr dirty="0"/>
          </a:p>
        </p:txBody>
      </p:sp>
      <p:sp>
        <p:nvSpPr>
          <p:cNvPr id="3" name="Content Placeholder 2"/>
          <p:cNvSpPr>
            <a:spLocks noGrp="1"/>
          </p:cNvSpPr>
          <p:nvPr>
            <p:ph idx="1"/>
          </p:nvPr>
        </p:nvSpPr>
        <p:spPr/>
        <p:txBody>
          <a:bodyPr/>
          <a:lstStyle/>
          <a:p>
            <a:r>
              <a:rPr lang="en-US" dirty="0"/>
              <a:t>Launch personalized retention campaigns for high-risk customers.</a:t>
            </a:r>
          </a:p>
          <a:p>
            <a:r>
              <a:rPr lang="en-US" dirty="0"/>
              <a:t>Introduce loyalty programs for low-tenure customers.</a:t>
            </a:r>
          </a:p>
          <a:p>
            <a:r>
              <a:rPr lang="en-US" dirty="0"/>
              <a:t>Enhance service quality to address pricing concerns.</a:t>
            </a:r>
            <a:endParaRPr dirty="0"/>
          </a:p>
        </p:txBody>
      </p:sp>
      <p:pic>
        <p:nvPicPr>
          <p:cNvPr id="3074" name="Picture 2" descr="Recommendation Icon Vector Isolated on ...">
            <a:extLst>
              <a:ext uri="{FF2B5EF4-FFF2-40B4-BE49-F238E27FC236}">
                <a16:creationId xmlns:a16="http://schemas.microsoft.com/office/drawing/2014/main" id="{0ED32127-F4A4-445D-3FF9-9FA26DFA31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93334" y="4181475"/>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87EEB446-FCAF-0D61-23F0-BFE5B69C183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7500" t="-55469" r="-137500" b="-55469"/>
          <a:stretch>
            <a:fillRect/>
          </a:stretch>
        </p:blipFill>
        <p:spPr>
          <a:xfrm>
            <a:off x="6858000" y="5357812"/>
            <a:ext cx="2286000" cy="1285875"/>
          </a:xfrm>
          <a:prstGeom prst="rect">
            <a:avLst/>
          </a:prstGeom>
        </p:spPr>
      </p:pic>
    </p:spTree>
  </p:cSld>
  <p:clrMapOvr>
    <a:masterClrMapping/>
  </p:clrMapOvr>
  <p:transition spd="slow" advTm="2714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7.7"/>
</p:tagLst>
</file>

<file path=ppt/tags/tag2.xml><?xml version="1.0" encoding="utf-8"?>
<p:tagLst xmlns:a="http://schemas.openxmlformats.org/drawingml/2006/main" xmlns:r="http://schemas.openxmlformats.org/officeDocument/2006/relationships" xmlns:p="http://schemas.openxmlformats.org/presentationml/2006/main">
  <p:tag name="TIMING" val="|16.7|1"/>
</p:tagLst>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Custom 1">
      <a:majorFont>
        <a:latin typeface="Roboto"/>
        <a:ea typeface=""/>
        <a:cs typeface=""/>
      </a:majorFont>
      <a:minorFont>
        <a:latin typeface="Roboto Light"/>
        <a:ea typeface=""/>
        <a:cs typeface=""/>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3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2700"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292</TotalTime>
  <Words>622</Words>
  <Application>Microsoft Office PowerPoint</Application>
  <PresentationFormat>On-screen Show (4:3)</PresentationFormat>
  <Paragraphs>45</Paragraphs>
  <Slides>11</Slides>
  <Notes>10</Notes>
  <HiddenSlides>0</HiddenSlides>
  <MMClips>11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__GeistSans_3a0388</vt:lpstr>
      <vt:lpstr>Arial</vt:lpstr>
      <vt:lpstr>Open Sans</vt:lpstr>
      <vt:lpstr>Roboto</vt:lpstr>
      <vt:lpstr>Roboto Light</vt:lpstr>
      <vt:lpstr>Wingdings 3</vt:lpstr>
      <vt:lpstr>Slice</vt:lpstr>
      <vt:lpstr>PowerPoint Presentation</vt:lpstr>
      <vt:lpstr>INTRODUCTION</vt:lpstr>
      <vt:lpstr>BUSINESS PROBLEM</vt:lpstr>
      <vt:lpstr>SOLUTION</vt:lpstr>
      <vt:lpstr>Model PERFORMANCE</vt:lpstr>
      <vt:lpstr>DATA INSIGHTS</vt:lpstr>
      <vt:lpstr>BUSINESS VALUE</vt:lpstr>
      <vt:lpstr>DATA VISUALIZATIONS</vt:lpstr>
      <vt:lpstr>OUR RECOMMENDATIONS</vt:lpstr>
      <vt:lpstr>CONCLUSION &amp; NEXT STEPS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TILDEN-BD</dc:creator>
  <cp:keywords/>
  <dc:description>generated using python-pptx</dc:description>
  <cp:lastModifiedBy>Onimisi David Adidi</cp:lastModifiedBy>
  <cp:revision>13</cp:revision>
  <dcterms:created xsi:type="dcterms:W3CDTF">2013-01-27T09:14:16Z</dcterms:created>
  <dcterms:modified xsi:type="dcterms:W3CDTF">2025-01-18T18:50:44Z</dcterms:modified>
  <cp:category/>
</cp:coreProperties>
</file>

<file path=docProps/thumbnail.jpeg>
</file>